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RẦN NHẬT HUY" initials="TNH" lastIdx="1" clrIdx="0">
    <p:extLst>
      <p:ext uri="{19B8F6BF-5375-455C-9EA6-DF929625EA0E}">
        <p15:presenceInfo xmlns:p15="http://schemas.microsoft.com/office/powerpoint/2012/main" userId="TRẦN NHẬT HU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226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6B40F-C82A-4766-B402-0DE3007C22CC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36F6E-2DB4-48CC-9AFD-39D28895B5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794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6B40F-C82A-4766-B402-0DE3007C22CC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36F6E-2DB4-48CC-9AFD-39D28895B5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916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6B40F-C82A-4766-B402-0DE3007C22CC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36F6E-2DB4-48CC-9AFD-39D28895B5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0997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6B40F-C82A-4766-B402-0DE3007C22CC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36F6E-2DB4-48CC-9AFD-39D28895B5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6779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6B40F-C82A-4766-B402-0DE3007C22CC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36F6E-2DB4-48CC-9AFD-39D28895B5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3120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6B40F-C82A-4766-B402-0DE3007C22CC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36F6E-2DB4-48CC-9AFD-39D28895B5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3932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6B40F-C82A-4766-B402-0DE3007C22CC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36F6E-2DB4-48CC-9AFD-39D28895B5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4975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6B40F-C82A-4766-B402-0DE3007C22CC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36F6E-2DB4-48CC-9AFD-39D28895B5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5241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6B40F-C82A-4766-B402-0DE3007C22CC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36F6E-2DB4-48CC-9AFD-39D28895B5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222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6B40F-C82A-4766-B402-0DE3007C22CC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BF36F6E-2DB4-48CC-9AFD-39D28895B5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029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6B40F-C82A-4766-B402-0DE3007C22CC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36F6E-2DB4-48CC-9AFD-39D28895B5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18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6B40F-C82A-4766-B402-0DE3007C22CC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36F6E-2DB4-48CC-9AFD-39D28895B5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303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6B40F-C82A-4766-B402-0DE3007C22CC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36F6E-2DB4-48CC-9AFD-39D28895B5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991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6B40F-C82A-4766-B402-0DE3007C22CC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36F6E-2DB4-48CC-9AFD-39D28895B5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017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6B40F-C82A-4766-B402-0DE3007C22CC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36F6E-2DB4-48CC-9AFD-39D28895B5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017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6B40F-C82A-4766-B402-0DE3007C22CC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36F6E-2DB4-48CC-9AFD-39D28895B5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079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6B40F-C82A-4766-B402-0DE3007C22CC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36F6E-2DB4-48CC-9AFD-39D28895B5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250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06B40F-C82A-4766-B402-0DE3007C22CC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BF36F6E-2DB4-48CC-9AFD-39D28895B5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229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yimagesearch.com/2017/07/10/using-tesseract-ocr-python/" TargetMode="External"/><Relationship Id="rId13" Type="http://schemas.openxmlformats.org/officeDocument/2006/relationships/hyperlink" Target="http://www.willberger.org/cascade-haar-explained/" TargetMode="External"/><Relationship Id="rId3" Type="http://schemas.openxmlformats.org/officeDocument/2006/relationships/hyperlink" Target="https://github.com/MicrocontrollersAndMore/OpenCV_3_License_Plate_Recognition_Python.git" TargetMode="External"/><Relationship Id="rId7" Type="http://schemas.openxmlformats.org/officeDocument/2006/relationships/hyperlink" Target="https://docs.opencv.org/3.1.0/dd/d49/tutorial_py_contour_features.html" TargetMode="External"/><Relationship Id="rId12" Type="http://schemas.openxmlformats.org/officeDocument/2006/relationships/hyperlink" Target="https://docs.opencv.org/3.4/d1/d73/tutorial_introduction_to_svm.html" TargetMode="External"/><Relationship Id="rId2" Type="http://schemas.openxmlformats.org/officeDocument/2006/relationships/hyperlink" Target="https://github.com/kagan94/Automatic-Plate-Number-Recognition-APNR.gi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opencv.org/trunk/d9/d61/tutorial_py_morphological_ops.html" TargetMode="External"/><Relationship Id="rId11" Type="http://schemas.openxmlformats.org/officeDocument/2006/relationships/hyperlink" Target="https://docs.opencv.org/3.4/db/d28/tutorial_cascade_classifier.html" TargetMode="External"/><Relationship Id="rId5" Type="http://schemas.openxmlformats.org/officeDocument/2006/relationships/hyperlink" Target="https://docs.opencv.org/3.1.0/d4/d73/tutorial_py_contours_begin.html" TargetMode="External"/><Relationship Id="rId10" Type="http://schemas.openxmlformats.org/officeDocument/2006/relationships/hyperlink" Target="http://www.medialab.ntua.gr/research/LPRdatabase.html?fbclid=IwAR0d_5jeUecAGPX2Dw23p5GFpArKSRAsLSZSD-jOU_RGhGbMOU2JydKsRq8" TargetMode="External"/><Relationship Id="rId4" Type="http://schemas.openxmlformats.org/officeDocument/2006/relationships/hyperlink" Target="https://docs.opencv.org/3.4.3/d7/d4d/tutorial_py_thresholding.html" TargetMode="External"/><Relationship Id="rId9" Type="http://schemas.openxmlformats.org/officeDocument/2006/relationships/hyperlink" Target="https://cvisiondemy.com/license-plate-detection-with-opencv-and-python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CBB7A-BDF6-4138-A05A-4427682E40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8193" y="1047565"/>
            <a:ext cx="9194829" cy="1892259"/>
          </a:xfrm>
        </p:spPr>
        <p:txBody>
          <a:bodyPr>
            <a:normAutofit/>
          </a:bodyPr>
          <a:lstStyle/>
          <a:p>
            <a:r>
              <a:rPr lang="en-US" sz="5400" b="1" dirty="0"/>
              <a:t>AUTOMATIC LICENSE PLATE RECOGNITION (ALPR)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3B81B-0F56-40A2-9230-ED0F38D022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15377" y="3346882"/>
            <a:ext cx="6987645" cy="2840854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FUSION</a:t>
            </a:r>
          </a:p>
          <a:p>
            <a:pPr algn="l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1612272 –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Phùng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Hào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1612269 –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Võ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Quốc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Huy</a:t>
            </a:r>
          </a:p>
          <a:p>
            <a:pPr algn="l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1612272 –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Trần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Huy</a:t>
            </a:r>
          </a:p>
        </p:txBody>
      </p:sp>
    </p:spTree>
    <p:extLst>
      <p:ext uri="{BB962C8B-B14F-4D97-AF65-F5344CB8AC3E}">
        <p14:creationId xmlns:p14="http://schemas.microsoft.com/office/powerpoint/2010/main" val="985590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A579B-61E0-477E-A117-7ACAB6FFE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081548"/>
            <a:ext cx="3333495" cy="1504335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I.7 FIND CONTOURS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0B5EC-A0CD-439D-8632-0F9151DFF7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666999"/>
            <a:ext cx="3333496" cy="3124201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contour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0F7ED6-5E83-4E15-A019-2A4350A1F4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9157" y="0"/>
            <a:ext cx="6922843" cy="6858000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749235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4BC26-FB76-4692-A102-9440CBA65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1"/>
            <a:ext cx="10018713" cy="1305018"/>
          </a:xfrm>
        </p:spPr>
        <p:txBody>
          <a:bodyPr>
            <a:normAutofit/>
          </a:bodyPr>
          <a:lstStyle/>
          <a:p>
            <a:r>
              <a:rPr lang="en-US" sz="6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 KIỂM TRA BIỂN SỐ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D18ACB6-B80C-4900-862A-762FCB924099}"/>
              </a:ext>
            </a:extLst>
          </p:cNvPr>
          <p:cNvGrpSpPr/>
          <p:nvPr/>
        </p:nvGrpSpPr>
        <p:grpSpPr>
          <a:xfrm>
            <a:off x="0" y="1571348"/>
            <a:ext cx="11887200" cy="4693667"/>
            <a:chOff x="0" y="1571348"/>
            <a:chExt cx="11887200" cy="4693667"/>
          </a:xfrm>
        </p:grpSpPr>
        <p:sp>
          <p:nvSpPr>
            <p:cNvPr id="14" name="Diamond 13">
              <a:extLst>
                <a:ext uri="{FF2B5EF4-FFF2-40B4-BE49-F238E27FC236}">
                  <a16:creationId xmlns:a16="http://schemas.microsoft.com/office/drawing/2014/main" id="{8E2A8A70-FD1F-45BE-84FB-66A4D7702D33}"/>
                </a:ext>
              </a:extLst>
            </p:cNvPr>
            <p:cNvSpPr/>
            <p:nvPr/>
          </p:nvSpPr>
          <p:spPr>
            <a:xfrm>
              <a:off x="9566858" y="2776491"/>
              <a:ext cx="2320342" cy="1305018"/>
            </a:xfrm>
            <a:prstGeom prst="diamon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SVM classifier</a:t>
              </a: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3C9D092D-CFC9-473C-B1F5-F58070C37AB9}"/>
                </a:ext>
              </a:extLst>
            </p:cNvPr>
            <p:cNvGrpSpPr/>
            <p:nvPr/>
          </p:nvGrpSpPr>
          <p:grpSpPr>
            <a:xfrm>
              <a:off x="0" y="1571348"/>
              <a:ext cx="11762896" cy="4693667"/>
              <a:chOff x="0" y="1571348"/>
              <a:chExt cx="11762896" cy="4693667"/>
            </a:xfrm>
          </p:grpSpPr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341FF542-4F03-42A7-8292-D79F10D01930}"/>
                  </a:ext>
                </a:extLst>
              </p:cNvPr>
              <p:cNvSpPr/>
              <p:nvPr/>
            </p:nvSpPr>
            <p:spPr>
              <a:xfrm>
                <a:off x="0" y="2776491"/>
                <a:ext cx="1935332" cy="1305018"/>
              </a:xfrm>
              <a:prstGeom prst="round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Find contours</a:t>
                </a:r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C6C7D084-E8FC-4712-A139-8DDD6DDF3588}"/>
                  </a:ext>
                </a:extLst>
              </p:cNvPr>
              <p:cNvGrpSpPr/>
              <p:nvPr/>
            </p:nvGrpSpPr>
            <p:grpSpPr>
              <a:xfrm>
                <a:off x="1935332" y="1571348"/>
                <a:ext cx="9827564" cy="4693667"/>
                <a:chOff x="1935332" y="1571348"/>
                <a:chExt cx="9827564" cy="4693667"/>
              </a:xfrm>
            </p:grpSpPr>
            <p:sp>
              <p:nvSpPr>
                <p:cNvPr id="5" name="Rectangle: Rounded Corners 4">
                  <a:extLst>
                    <a:ext uri="{FF2B5EF4-FFF2-40B4-BE49-F238E27FC236}">
                      <a16:creationId xmlns:a16="http://schemas.microsoft.com/office/drawing/2014/main" id="{1CB14DEF-04E8-4B15-B276-E20B36189BA7}"/>
                    </a:ext>
                  </a:extLst>
                </p:cNvPr>
                <p:cNvSpPr/>
                <p:nvPr/>
              </p:nvSpPr>
              <p:spPr>
                <a:xfrm>
                  <a:off x="2383971" y="2776491"/>
                  <a:ext cx="1935332" cy="1305018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dirty="0"/>
                    <a:t>Find minimal area rectangle</a:t>
                  </a:r>
                </a:p>
              </p:txBody>
            </p:sp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443F591A-EE5F-4891-A65D-A208C84A5DAC}"/>
                    </a:ext>
                  </a:extLst>
                </p:cNvPr>
                <p:cNvSpPr/>
                <p:nvPr/>
              </p:nvSpPr>
              <p:spPr>
                <a:xfrm>
                  <a:off x="2383971" y="5029200"/>
                  <a:ext cx="1935333" cy="1175657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dirty="0"/>
                    <a:t>Validate plate region</a:t>
                  </a:r>
                </a:p>
              </p:txBody>
            </p:sp>
            <p:sp>
              <p:nvSpPr>
                <p:cNvPr id="11" name="Arrow: Down 10">
                  <a:extLst>
                    <a:ext uri="{FF2B5EF4-FFF2-40B4-BE49-F238E27FC236}">
                      <a16:creationId xmlns:a16="http://schemas.microsoft.com/office/drawing/2014/main" id="{23EEB88F-27CC-45C4-BC83-35AF0548A001}"/>
                    </a:ext>
                  </a:extLst>
                </p:cNvPr>
                <p:cNvSpPr/>
                <p:nvPr/>
              </p:nvSpPr>
              <p:spPr>
                <a:xfrm rot="10800000">
                  <a:off x="3282287" y="4081509"/>
                  <a:ext cx="95534" cy="947691"/>
                </a:xfrm>
                <a:prstGeom prst="down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: Rounded Corners 11">
                  <a:extLst>
                    <a:ext uri="{FF2B5EF4-FFF2-40B4-BE49-F238E27FC236}">
                      <a16:creationId xmlns:a16="http://schemas.microsoft.com/office/drawing/2014/main" id="{A20527A2-9384-46CF-96F7-AC3D1E63F473}"/>
                    </a:ext>
                  </a:extLst>
                </p:cNvPr>
                <p:cNvSpPr/>
                <p:nvPr/>
              </p:nvSpPr>
              <p:spPr>
                <a:xfrm>
                  <a:off x="4767942" y="2776491"/>
                  <a:ext cx="1935332" cy="1305018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dirty="0" err="1"/>
                    <a:t>FloodFill</a:t>
                  </a:r>
                  <a:r>
                    <a:rPr lang="en-US" b="1" dirty="0"/>
                    <a:t> to crop image</a:t>
                  </a:r>
                </a:p>
              </p:txBody>
            </p:sp>
            <p:sp>
              <p:nvSpPr>
                <p:cNvPr id="13" name="Rectangle: Rounded Corners 12">
                  <a:extLst>
                    <a:ext uri="{FF2B5EF4-FFF2-40B4-BE49-F238E27FC236}">
                      <a16:creationId xmlns:a16="http://schemas.microsoft.com/office/drawing/2014/main" id="{D25FA4A0-5CF1-456D-9F1F-9402F71A121F}"/>
                    </a:ext>
                  </a:extLst>
                </p:cNvPr>
                <p:cNvSpPr/>
                <p:nvPr/>
              </p:nvSpPr>
              <p:spPr>
                <a:xfrm>
                  <a:off x="7151913" y="2776491"/>
                  <a:ext cx="1935332" cy="1305018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dirty="0"/>
                    <a:t>Possible plates</a:t>
                  </a:r>
                </a:p>
              </p:txBody>
            </p:sp>
            <p:cxnSp>
              <p:nvCxnSpPr>
                <p:cNvPr id="18" name="Connector: Elbow 17">
                  <a:extLst>
                    <a:ext uri="{FF2B5EF4-FFF2-40B4-BE49-F238E27FC236}">
                      <a16:creationId xmlns:a16="http://schemas.microsoft.com/office/drawing/2014/main" id="{8C8ED3AB-9F6D-479B-BB6D-96DD1F34F5E6}"/>
                    </a:ext>
                  </a:extLst>
                </p:cNvPr>
                <p:cNvCxnSpPr>
                  <a:cxnSpLocks/>
                  <a:stCxn id="14" idx="0"/>
                  <a:endCxn id="13" idx="0"/>
                </p:cNvCxnSpPr>
                <p:nvPr/>
              </p:nvCxnSpPr>
              <p:spPr>
                <a:xfrm rot="16200000" flipV="1">
                  <a:off x="9423304" y="1472766"/>
                  <a:ext cx="12700" cy="2607450"/>
                </a:xfrm>
                <a:prstGeom prst="bentConnector3">
                  <a:avLst>
                    <a:gd name="adj1" fmla="val 6726315"/>
                  </a:avLst>
                </a:prstGeom>
                <a:ln w="57150">
                  <a:solidFill>
                    <a:schemeClr val="bg2">
                      <a:lumMod val="1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Rectangle: Rounded Corners 23">
                  <a:extLst>
                    <a:ext uri="{FF2B5EF4-FFF2-40B4-BE49-F238E27FC236}">
                      <a16:creationId xmlns:a16="http://schemas.microsoft.com/office/drawing/2014/main" id="{C9ED2A00-5CA7-46C2-9964-04221D64A4C4}"/>
                    </a:ext>
                  </a:extLst>
                </p:cNvPr>
                <p:cNvSpPr/>
                <p:nvPr/>
              </p:nvSpPr>
              <p:spPr>
                <a:xfrm>
                  <a:off x="9759363" y="4959997"/>
                  <a:ext cx="1935332" cy="1305018"/>
                </a:xfrm>
                <a:prstGeom prst="round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dirty="0"/>
                    <a:t>Correct plate</a:t>
                  </a:r>
                </a:p>
              </p:txBody>
            </p:sp>
            <p:sp>
              <p:nvSpPr>
                <p:cNvPr id="26" name="Arrow: Right 25">
                  <a:extLst>
                    <a:ext uri="{FF2B5EF4-FFF2-40B4-BE49-F238E27FC236}">
                      <a16:creationId xmlns:a16="http://schemas.microsoft.com/office/drawing/2014/main" id="{F483E0AF-CCF7-4D52-BED9-0854DA8AD73F}"/>
                    </a:ext>
                  </a:extLst>
                </p:cNvPr>
                <p:cNvSpPr/>
                <p:nvPr/>
              </p:nvSpPr>
              <p:spPr>
                <a:xfrm>
                  <a:off x="1935332" y="3282518"/>
                  <a:ext cx="448639" cy="292963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Arrow: Right 26">
                  <a:extLst>
                    <a:ext uri="{FF2B5EF4-FFF2-40B4-BE49-F238E27FC236}">
                      <a16:creationId xmlns:a16="http://schemas.microsoft.com/office/drawing/2014/main" id="{10F409E3-1CF5-4361-BA58-F3978EA1FD0E}"/>
                    </a:ext>
                  </a:extLst>
                </p:cNvPr>
                <p:cNvSpPr/>
                <p:nvPr/>
              </p:nvSpPr>
              <p:spPr>
                <a:xfrm>
                  <a:off x="4319303" y="3282518"/>
                  <a:ext cx="448639" cy="292963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Arrow: Right 27">
                  <a:extLst>
                    <a:ext uri="{FF2B5EF4-FFF2-40B4-BE49-F238E27FC236}">
                      <a16:creationId xmlns:a16="http://schemas.microsoft.com/office/drawing/2014/main" id="{516DBAFD-B1C2-408C-8E08-DA059AF1ED06}"/>
                    </a:ext>
                  </a:extLst>
                </p:cNvPr>
                <p:cNvSpPr/>
                <p:nvPr/>
              </p:nvSpPr>
              <p:spPr>
                <a:xfrm>
                  <a:off x="6703274" y="3282517"/>
                  <a:ext cx="448639" cy="292963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Arrow: Right 28">
                  <a:extLst>
                    <a:ext uri="{FF2B5EF4-FFF2-40B4-BE49-F238E27FC236}">
                      <a16:creationId xmlns:a16="http://schemas.microsoft.com/office/drawing/2014/main" id="{437A89A8-65CB-47D5-97A7-6649655BBA3F}"/>
                    </a:ext>
                  </a:extLst>
                </p:cNvPr>
                <p:cNvSpPr/>
                <p:nvPr/>
              </p:nvSpPr>
              <p:spPr>
                <a:xfrm>
                  <a:off x="9087245" y="3282516"/>
                  <a:ext cx="479613" cy="292963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ACCBFC41-FF70-45A7-8E9E-BC09310F6E8E}"/>
                    </a:ext>
                  </a:extLst>
                </p:cNvPr>
                <p:cNvSpPr txBox="1"/>
                <p:nvPr/>
              </p:nvSpPr>
              <p:spPr>
                <a:xfrm>
                  <a:off x="8980932" y="1571348"/>
                  <a:ext cx="11718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FALSE</a:t>
                  </a:r>
                </a:p>
              </p:txBody>
            </p:sp>
            <p:cxnSp>
              <p:nvCxnSpPr>
                <p:cNvPr id="33" name="Straight Arrow Connector 32">
                  <a:extLst>
                    <a:ext uri="{FF2B5EF4-FFF2-40B4-BE49-F238E27FC236}">
                      <a16:creationId xmlns:a16="http://schemas.microsoft.com/office/drawing/2014/main" id="{2A95E16E-382F-4A83-904D-33DBC566324C}"/>
                    </a:ext>
                  </a:extLst>
                </p:cNvPr>
                <p:cNvCxnSpPr>
                  <a:cxnSpLocks/>
                  <a:endCxn id="24" idx="0"/>
                </p:cNvCxnSpPr>
                <p:nvPr/>
              </p:nvCxnSpPr>
              <p:spPr>
                <a:xfrm>
                  <a:off x="10727029" y="4116110"/>
                  <a:ext cx="0" cy="843887"/>
                </a:xfrm>
                <a:prstGeom prst="straightConnector1">
                  <a:avLst/>
                </a:prstGeom>
                <a:ln w="57150">
                  <a:solidFill>
                    <a:srgbClr val="FFFF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40F943AD-F3B8-4104-B359-C8CC770E8C9F}"/>
                    </a:ext>
                  </a:extLst>
                </p:cNvPr>
                <p:cNvSpPr txBox="1"/>
                <p:nvPr/>
              </p:nvSpPr>
              <p:spPr>
                <a:xfrm>
                  <a:off x="10875145" y="4376691"/>
                  <a:ext cx="88775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TRUE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202069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4B5EA-0409-44CC-8606-F40479A6C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0"/>
            <a:ext cx="4496136" cy="1504335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II.1 FIND MINIMAL AREA RECTANGLE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1C261-1D54-4822-92A5-6D4E3EB7A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4248" y="1376038"/>
            <a:ext cx="4496136" cy="4927107"/>
          </a:xfrm>
        </p:spPr>
        <p:txBody>
          <a:bodyPr anchor="t">
            <a:normAutofit lnSpcReduction="10000"/>
          </a:bodyPr>
          <a:lstStyle/>
          <a:p>
            <a:pPr marL="0" indent="0" algn="just">
              <a:lnSpc>
                <a:spcPct val="90000"/>
              </a:lnSpc>
              <a:buNone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bounding box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chữ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góc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nghiêng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30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 marL="0" indent="0" algn="just">
              <a:lnSpc>
                <a:spcPct val="90000"/>
              </a:lnSpc>
              <a:buNone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trắng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chiếm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kể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vùng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90000"/>
              </a:lnSpc>
              <a:buNone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tỉ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lệ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vùng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just">
              <a:lnSpc>
                <a:spcPct val="90000"/>
              </a:lnSpc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Kích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ớc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ô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tô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</a:t>
            </a:r>
            <a:r>
              <a:rPr lang="vi-V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ớc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ngoài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rộng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52cm,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11 cm</a:t>
            </a:r>
          </a:p>
          <a:p>
            <a:pPr marL="0" indent="0" algn="just">
              <a:lnSpc>
                <a:spcPct val="90000"/>
              </a:lnSpc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Do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tỉ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lệ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52/11 = 4.7272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lỗi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chấp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40%</a:t>
            </a:r>
          </a:p>
          <a:p>
            <a:pPr marL="0" indent="0" algn="just">
              <a:lnSpc>
                <a:spcPct val="90000"/>
              </a:lnSpc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Dao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tỉ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lệ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min = 4.7272 * (1 – 0.4), max = 4.7272 * (1 + 0.4)</a:t>
            </a:r>
          </a:p>
          <a:p>
            <a:pPr marL="0" indent="0" algn="just">
              <a:lnSpc>
                <a:spcPct val="90000"/>
              </a:lnSpc>
              <a:buNone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vùng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min = 15 *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aspect_ratio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* 15, max = 125 *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aspect_ratio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* 125</a:t>
            </a:r>
          </a:p>
          <a:p>
            <a:pPr marL="0" indent="0" algn="just">
              <a:lnSpc>
                <a:spcPct val="90000"/>
              </a:lnSpc>
              <a:buNone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góc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quay: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bounding box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xoay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30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90000"/>
              </a:lnSpc>
              <a:buNone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A72752-E39D-47EB-A5C7-458A23F4B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0447" y="0"/>
            <a:ext cx="6211553" cy="6858000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01847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1B3AA-F0E2-47FF-BEFB-BA101D6A5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</p:spPr>
        <p:txBody>
          <a:bodyPr>
            <a:normAutofit/>
          </a:bodyPr>
          <a:lstStyle/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II.2 FLOOD FILL TO CROP IMAGE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2D347-9A38-4F75-A05C-BECE8A569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8" y="2240871"/>
            <a:ext cx="10018713" cy="3124201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FloodFill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cắt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vùng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n.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bỏ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thừa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vùng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Ý t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ởng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Ta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gieo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seed ở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rotate rectangle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floodfill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fill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vùng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hạt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giống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loang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ra.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background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trắng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do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bounding box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ôm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  <a:p>
            <a:pPr marL="0" indent="0" algn="just">
              <a:buNone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cùng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xén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resize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width = 144, height = 33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666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79793-4750-436B-B90F-F1BA9D73A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426128"/>
            <a:ext cx="3777722" cy="2159755"/>
          </a:xfrm>
        </p:spPr>
        <p:txBody>
          <a:bodyPr>
            <a:noAutofit/>
          </a:bodyPr>
          <a:lstStyle/>
          <a:p>
            <a:pPr algn="l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II.2 FLOOD FILL TO CROP IMAGE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63150-436E-46D9-9AD3-61F4BFC29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666999"/>
            <a:ext cx="3333496" cy="3124201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seed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vùng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192125-11EB-40BD-8E94-CA2AD97CE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033" y="1207363"/>
            <a:ext cx="6925462" cy="4065973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01274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F3225-F7D2-42C6-ACF5-6DEBAF132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2" y="685800"/>
            <a:ext cx="3247486" cy="1752599"/>
          </a:xfrm>
        </p:spPr>
        <p:txBody>
          <a:bodyPr>
            <a:noAutofit/>
          </a:bodyPr>
          <a:lstStyle/>
          <a:p>
            <a:pPr algn="l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II.2 FLOOD FILL TO CROP IMAGE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0002F-2248-4F19-8C77-CF25C6091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485" y="2776120"/>
            <a:ext cx="4616389" cy="3124201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Mask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floodfill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xoay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Crop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DB5DC8-2435-4A29-803B-EBDF9F61F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614591"/>
            <a:ext cx="6096000" cy="161370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49C05AF-97D3-44C1-9BCB-7CF497A997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338221"/>
            <a:ext cx="6095999" cy="1689718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C54FE6-0532-48D5-8DCD-0722DB9D5D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438399"/>
            <a:ext cx="6096000" cy="1689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69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2E864-BB2B-4422-BCE2-0B8798BAC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0"/>
            <a:ext cx="10018713" cy="1748901"/>
          </a:xfrm>
        </p:spPr>
        <p:txBody>
          <a:bodyPr>
            <a:normAutofit/>
          </a:bodyPr>
          <a:lstStyle/>
          <a:p>
            <a:r>
              <a:rPr lang="en-US" sz="6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II.3 SVM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8687A1-EB9E-40F6-AA80-BA76D583A2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041865"/>
            <a:ext cx="10018713" cy="3749336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vùng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hay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pretrained model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cuốn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Mastering OpenCV with Practical Computer Vision Projects.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huấn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luyện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dataset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gồm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75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ơng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35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kích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ớc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144x33 pixels</a:t>
            </a:r>
          </a:p>
        </p:txBody>
      </p:sp>
    </p:spTree>
    <p:extLst>
      <p:ext uri="{BB962C8B-B14F-4D97-AF65-F5344CB8AC3E}">
        <p14:creationId xmlns:p14="http://schemas.microsoft.com/office/powerpoint/2010/main" val="1594485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029C4-4EFA-42FD-AB28-FA242E194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"/>
            <a:ext cx="10018713" cy="2139518"/>
          </a:xfrm>
        </p:spPr>
        <p:txBody>
          <a:bodyPr>
            <a:normAutofit/>
          </a:bodyPr>
          <a:lstStyle/>
          <a:p>
            <a:r>
              <a:rPr lang="en-US" sz="6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III. NHẬN DẠNG KÝ TỰ TRONG BIỂN SỐ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F3E8359-3E01-4CB2-945F-9C27726734BE}"/>
              </a:ext>
            </a:extLst>
          </p:cNvPr>
          <p:cNvGrpSpPr/>
          <p:nvPr/>
        </p:nvGrpSpPr>
        <p:grpSpPr>
          <a:xfrm>
            <a:off x="0" y="2438396"/>
            <a:ext cx="10964777" cy="4158919"/>
            <a:chOff x="0" y="2438396"/>
            <a:chExt cx="10964777" cy="4158919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C21B2ACD-874D-418A-A494-C0DDF8AAE014}"/>
                </a:ext>
              </a:extLst>
            </p:cNvPr>
            <p:cNvSpPr/>
            <p:nvPr/>
          </p:nvSpPr>
          <p:spPr>
            <a:xfrm>
              <a:off x="0" y="2438399"/>
              <a:ext cx="2326106" cy="1588169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Correct plate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84458E74-2BAE-41C1-B46A-E8FD49D80986}"/>
                </a:ext>
              </a:extLst>
            </p:cNvPr>
            <p:cNvGrpSpPr/>
            <p:nvPr/>
          </p:nvGrpSpPr>
          <p:grpSpPr>
            <a:xfrm>
              <a:off x="2326106" y="2438396"/>
              <a:ext cx="8638671" cy="4158919"/>
              <a:chOff x="2326106" y="2438396"/>
              <a:chExt cx="8638671" cy="4158919"/>
            </a:xfrm>
          </p:grpSpPr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579DB868-CBA6-44C0-9413-31C00479F71A}"/>
                  </a:ext>
                </a:extLst>
              </p:cNvPr>
              <p:cNvSpPr/>
              <p:nvPr/>
            </p:nvSpPr>
            <p:spPr>
              <a:xfrm>
                <a:off x="2879557" y="2438398"/>
                <a:ext cx="2326106" cy="158816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Character extraction</a:t>
                </a:r>
              </a:p>
            </p:txBody>
          </p:sp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90C427D7-ACB6-435A-AF1A-F1E88D7E1B9D}"/>
                  </a:ext>
                </a:extLst>
              </p:cNvPr>
              <p:cNvSpPr/>
              <p:nvPr/>
            </p:nvSpPr>
            <p:spPr>
              <a:xfrm>
                <a:off x="5759114" y="2438397"/>
                <a:ext cx="2326106" cy="158816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Character image </a:t>
                </a:r>
                <a:r>
                  <a:rPr lang="en-US" b="1" dirty="0" err="1"/>
                  <a:t>processiong</a:t>
                </a:r>
                <a:endParaRPr lang="en-US" b="1" dirty="0"/>
              </a:p>
            </p:txBody>
          </p:sp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135650AB-A229-4CBD-8D78-3E3ACD2D8A2A}"/>
                  </a:ext>
                </a:extLst>
              </p:cNvPr>
              <p:cNvSpPr/>
              <p:nvPr/>
            </p:nvSpPr>
            <p:spPr>
              <a:xfrm>
                <a:off x="8638671" y="2438396"/>
                <a:ext cx="2326106" cy="158816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Character recognition</a:t>
                </a:r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C626ED10-394D-4198-9005-B79ECB5A1A50}"/>
                  </a:ext>
                </a:extLst>
              </p:cNvPr>
              <p:cNvSpPr/>
              <p:nvPr/>
            </p:nvSpPr>
            <p:spPr>
              <a:xfrm>
                <a:off x="8638671" y="4844716"/>
                <a:ext cx="2326106" cy="1752599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Plate number</a:t>
                </a:r>
              </a:p>
            </p:txBody>
          </p:sp>
          <p:sp>
            <p:nvSpPr>
              <p:cNvPr id="10" name="Arrow: Right 9">
                <a:extLst>
                  <a:ext uri="{FF2B5EF4-FFF2-40B4-BE49-F238E27FC236}">
                    <a16:creationId xmlns:a16="http://schemas.microsoft.com/office/drawing/2014/main" id="{E02BC5EA-D75E-4A67-BAF9-03C3A19C3803}"/>
                  </a:ext>
                </a:extLst>
              </p:cNvPr>
              <p:cNvSpPr/>
              <p:nvPr/>
            </p:nvSpPr>
            <p:spPr>
              <a:xfrm>
                <a:off x="2326106" y="3126593"/>
                <a:ext cx="553451" cy="295183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Arrow: Right 10">
                <a:extLst>
                  <a:ext uri="{FF2B5EF4-FFF2-40B4-BE49-F238E27FC236}">
                    <a16:creationId xmlns:a16="http://schemas.microsoft.com/office/drawing/2014/main" id="{48C6A288-A5BF-4FFD-A434-9629982CADEF}"/>
                  </a:ext>
                </a:extLst>
              </p:cNvPr>
              <p:cNvSpPr/>
              <p:nvPr/>
            </p:nvSpPr>
            <p:spPr>
              <a:xfrm>
                <a:off x="5198061" y="3133817"/>
                <a:ext cx="553451" cy="295183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Arrow: Right 11">
                <a:extLst>
                  <a:ext uri="{FF2B5EF4-FFF2-40B4-BE49-F238E27FC236}">
                    <a16:creationId xmlns:a16="http://schemas.microsoft.com/office/drawing/2014/main" id="{C7AAE219-389C-4230-88F1-32603DD19567}"/>
                  </a:ext>
                </a:extLst>
              </p:cNvPr>
              <p:cNvSpPr/>
              <p:nvPr/>
            </p:nvSpPr>
            <p:spPr>
              <a:xfrm>
                <a:off x="8092822" y="3126592"/>
                <a:ext cx="545849" cy="295183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Arrow: Down 12">
                <a:extLst>
                  <a:ext uri="{FF2B5EF4-FFF2-40B4-BE49-F238E27FC236}">
                    <a16:creationId xmlns:a16="http://schemas.microsoft.com/office/drawing/2014/main" id="{2096135D-925D-4479-A009-6762227412AE}"/>
                  </a:ext>
                </a:extLst>
              </p:cNvPr>
              <p:cNvSpPr/>
              <p:nvPr/>
            </p:nvSpPr>
            <p:spPr>
              <a:xfrm>
                <a:off x="9647986" y="4026565"/>
                <a:ext cx="307476" cy="818151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22836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26B6E-5637-4053-9E77-CEFE945DA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0"/>
            <a:ext cx="10018713" cy="2438399"/>
          </a:xfrm>
        </p:spPr>
        <p:txBody>
          <a:bodyPr>
            <a:normAutofit/>
          </a:bodyPr>
          <a:lstStyle/>
          <a:p>
            <a:r>
              <a:rPr lang="en-US" sz="6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III.1 CHARACTER EXTRACTION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B8B24-B30C-428B-B2BB-2E7F05EAF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308194"/>
            <a:ext cx="10018713" cy="3852909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riêng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lẻ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đem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Tesseract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contour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contour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thích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Sau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bounding box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contour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ấy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rồi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vùng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746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512ED-919C-4111-8128-1ADFBDB31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290" y="0"/>
            <a:ext cx="10018713" cy="1752599"/>
          </a:xfrm>
        </p:spPr>
        <p:txBody>
          <a:bodyPr>
            <a:noAutofit/>
          </a:bodyPr>
          <a:lstStyle/>
          <a:p>
            <a:r>
              <a:rPr lang="en-US" sz="6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III.1 CHARACTER EXTRACTION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55B32C7-5CDA-4C87-8A78-489B663029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6656" y="2059620"/>
            <a:ext cx="9001958" cy="403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30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B1E9F-07A2-447D-9846-BDA08E6CC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8000" b="1" dirty="0"/>
              <a:t>QUY TRÌNH THỰC HIỆN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52BA4-484F-447E-A32D-1678500F1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I. </a:t>
            </a:r>
            <a:r>
              <a:rPr lang="en-US" sz="44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44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44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biển</a:t>
            </a:r>
            <a:r>
              <a:rPr lang="en-US" sz="44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endParaRPr lang="en-US" sz="4400" b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44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II. </a:t>
            </a:r>
            <a:r>
              <a:rPr lang="en-US" sz="44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44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sz="44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biển</a:t>
            </a:r>
            <a:r>
              <a:rPr lang="en-US" sz="44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endParaRPr lang="en-US" sz="4400" b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44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III. </a:t>
            </a:r>
            <a:r>
              <a:rPr lang="en-US" sz="44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44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sz="44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 sz="44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44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44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biển</a:t>
            </a:r>
            <a:r>
              <a:rPr lang="en-US" sz="44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endParaRPr lang="en-US" sz="4400" b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646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10110-00B8-4D91-8137-3C6DA2D38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2" y="0"/>
            <a:ext cx="10018713" cy="1752599"/>
          </a:xfrm>
        </p:spPr>
        <p:txBody>
          <a:bodyPr>
            <a:noAutofit/>
          </a:bodyPr>
          <a:lstStyle/>
          <a:p>
            <a:r>
              <a:rPr lang="en-US" sz="6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III.1 CHARACTER EXTRACTION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E9D6D5C-5DCC-4707-B234-36F09E3F85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0237" y="2769833"/>
            <a:ext cx="7847860" cy="3133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3812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CDCA5-A7AD-4515-BCCB-1E0A99979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</p:spPr>
        <p:txBody>
          <a:bodyPr>
            <a:normAutofit fontScale="90000"/>
          </a:bodyPr>
          <a:lstStyle/>
          <a:p>
            <a:r>
              <a:rPr lang="en-US" sz="6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III.2 CHARACTER IMAGE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95A9C-70FD-4827-BEB3-2842F5C0A7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837679"/>
            <a:ext cx="10018713" cy="395352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</a:t>
            </a:r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ớc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</a:t>
            </a:r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threshold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phép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thái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</a:t>
            </a:r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Opening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nhiễu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2072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395BE-B53F-4EE0-A665-C49B58339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391" y="0"/>
            <a:ext cx="10018713" cy="1752599"/>
          </a:xfrm>
        </p:spPr>
        <p:txBody>
          <a:bodyPr>
            <a:normAutofit fontScale="90000"/>
          </a:bodyPr>
          <a:lstStyle/>
          <a:p>
            <a:r>
              <a:rPr lang="en-US" sz="5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III.3 CHARACTER RECOGNITION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84E5B3-D0DD-4422-993F-8315E97DB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Tesseract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Tesseract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OCR engine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rất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đ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ban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bởi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Hewlett Packard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thập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niên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80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trở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open source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2005. Google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2006</a:t>
            </a:r>
          </a:p>
          <a:p>
            <a:pPr marL="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Tesseract v4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deep learning</a:t>
            </a:r>
          </a:p>
        </p:txBody>
      </p:sp>
    </p:spTree>
    <p:extLst>
      <p:ext uri="{BB962C8B-B14F-4D97-AF65-F5344CB8AC3E}">
        <p14:creationId xmlns:p14="http://schemas.microsoft.com/office/powerpoint/2010/main" val="2991794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9E587-55B8-49BF-BD6E-025A60561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2" y="685800"/>
            <a:ext cx="5747778" cy="1752599"/>
          </a:xfrm>
        </p:spPr>
        <p:txBody>
          <a:bodyPr>
            <a:noAutofit/>
          </a:bodyPr>
          <a:lstStyle/>
          <a:p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III.3 CHARACTER RECOGNITION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07CD2-A3CC-43F6-8679-BAEEF7BA0B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666999"/>
            <a:ext cx="5747778" cy="31242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flag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Tesseract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4C0473-1FD4-4656-AFFD-6EC6751EA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2943" y="1"/>
            <a:ext cx="4639057" cy="278015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023E2AD-616B-44AE-B53C-ADC2D072CB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2943" y="3622487"/>
            <a:ext cx="4639057" cy="3235511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445548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477F6-D5AE-407C-999A-0A5E33073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MỘT SỐ KẾT QUẢ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BE921D7-E0F2-4520-98E4-4ADAE18ACA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8235" y="2667000"/>
            <a:ext cx="9630867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129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07395-706C-4B4C-9B9D-6E470E45A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MỘT SỐ KẾT QUẢ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B94A0E2-697E-45E5-9C9D-6EA1BDB1D9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4312" y="2667000"/>
            <a:ext cx="9852472" cy="330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164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37B37-8897-4F45-A833-BE15B32DD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MỘT SỐ KẾT QUẢ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154262D-06AC-48BE-AD7D-A6663434A6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4424" y="2667000"/>
            <a:ext cx="9638489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482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E92CF-0E71-41B6-BA98-C8F0B04A9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MỘT SỐ KẾT QUẢ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EAEE555-959C-43AC-A8DE-107E620AED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2369" y="2438399"/>
            <a:ext cx="9579006" cy="3536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562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E9898-3CE7-4433-8E0C-CCF890388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NHẬN DẠNG BIỂN SỐ CHO XE MOTO VIỆT NAM BẰNG HAAR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02CE60F-122F-4A3B-A961-496094FD492B}"/>
              </a:ext>
            </a:extLst>
          </p:cNvPr>
          <p:cNvGrpSpPr/>
          <p:nvPr/>
        </p:nvGrpSpPr>
        <p:grpSpPr>
          <a:xfrm>
            <a:off x="0" y="2791322"/>
            <a:ext cx="11149264" cy="3858121"/>
            <a:chOff x="0" y="2791322"/>
            <a:chExt cx="11149264" cy="3858121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AD6A71FC-D68F-4247-A03D-10CDB958B73E}"/>
                </a:ext>
              </a:extLst>
            </p:cNvPr>
            <p:cNvSpPr/>
            <p:nvPr/>
          </p:nvSpPr>
          <p:spPr>
            <a:xfrm>
              <a:off x="0" y="2791326"/>
              <a:ext cx="2582779" cy="175259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Input image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8317DB0B-8D6E-46C9-ACB4-7A50F8187F4A}"/>
                </a:ext>
              </a:extLst>
            </p:cNvPr>
            <p:cNvGrpSpPr/>
            <p:nvPr/>
          </p:nvGrpSpPr>
          <p:grpSpPr>
            <a:xfrm>
              <a:off x="2582779" y="2791322"/>
              <a:ext cx="8566485" cy="3858121"/>
              <a:chOff x="2582779" y="2791322"/>
              <a:chExt cx="8566485" cy="3858121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06640367-19CE-42E9-A401-44E8C3E4FB94}"/>
                  </a:ext>
                </a:extLst>
              </p:cNvPr>
              <p:cNvSpPr/>
              <p:nvPr/>
            </p:nvSpPr>
            <p:spPr>
              <a:xfrm>
                <a:off x="3176337" y="2791323"/>
                <a:ext cx="2261937" cy="175259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Detect plate</a:t>
                </a:r>
              </a:p>
            </p:txBody>
          </p:sp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27C1D085-E756-4520-A1F0-127CB55995C5}"/>
                  </a:ext>
                </a:extLst>
              </p:cNvPr>
              <p:cNvSpPr/>
              <p:nvPr/>
            </p:nvSpPr>
            <p:spPr>
              <a:xfrm>
                <a:off x="6031832" y="2791324"/>
                <a:ext cx="2261937" cy="175259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Character extraction</a:t>
                </a:r>
              </a:p>
            </p:txBody>
          </p:sp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5847ADC5-2D57-4690-973C-8B3D169B0BC2}"/>
                  </a:ext>
                </a:extLst>
              </p:cNvPr>
              <p:cNvSpPr/>
              <p:nvPr/>
            </p:nvSpPr>
            <p:spPr>
              <a:xfrm>
                <a:off x="8887327" y="2791322"/>
                <a:ext cx="2261937" cy="175259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Character recognition</a:t>
                </a:r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20054E2D-52E5-4152-8415-6BB5F0DC2823}"/>
                  </a:ext>
                </a:extLst>
              </p:cNvPr>
              <p:cNvSpPr/>
              <p:nvPr/>
            </p:nvSpPr>
            <p:spPr>
              <a:xfrm>
                <a:off x="8887327" y="4896844"/>
                <a:ext cx="2261937" cy="175259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Plate number</a:t>
                </a:r>
              </a:p>
            </p:txBody>
          </p:sp>
          <p:sp>
            <p:nvSpPr>
              <p:cNvPr id="9" name="Arrow: Right 8">
                <a:extLst>
                  <a:ext uri="{FF2B5EF4-FFF2-40B4-BE49-F238E27FC236}">
                    <a16:creationId xmlns:a16="http://schemas.microsoft.com/office/drawing/2014/main" id="{C25ABD35-3935-4645-96FA-F1E0BAB54D04}"/>
                  </a:ext>
                </a:extLst>
              </p:cNvPr>
              <p:cNvSpPr/>
              <p:nvPr/>
            </p:nvSpPr>
            <p:spPr>
              <a:xfrm>
                <a:off x="2582779" y="3499981"/>
                <a:ext cx="593558" cy="335280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Arrow: Right 9">
                <a:extLst>
                  <a:ext uri="{FF2B5EF4-FFF2-40B4-BE49-F238E27FC236}">
                    <a16:creationId xmlns:a16="http://schemas.microsoft.com/office/drawing/2014/main" id="{E58852CF-EF2D-44B2-BC83-D89E22B51832}"/>
                  </a:ext>
                </a:extLst>
              </p:cNvPr>
              <p:cNvSpPr/>
              <p:nvPr/>
            </p:nvSpPr>
            <p:spPr>
              <a:xfrm>
                <a:off x="5438274" y="3499981"/>
                <a:ext cx="593558" cy="335280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Arrow: Right 10">
                <a:extLst>
                  <a:ext uri="{FF2B5EF4-FFF2-40B4-BE49-F238E27FC236}">
                    <a16:creationId xmlns:a16="http://schemas.microsoft.com/office/drawing/2014/main" id="{6A590D7E-628C-4C79-B947-6FAD19934B08}"/>
                  </a:ext>
                </a:extLst>
              </p:cNvPr>
              <p:cNvSpPr/>
              <p:nvPr/>
            </p:nvSpPr>
            <p:spPr>
              <a:xfrm>
                <a:off x="8293769" y="3502382"/>
                <a:ext cx="593558" cy="335280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Arrow: Down 11">
                <a:extLst>
                  <a:ext uri="{FF2B5EF4-FFF2-40B4-BE49-F238E27FC236}">
                    <a16:creationId xmlns:a16="http://schemas.microsoft.com/office/drawing/2014/main" id="{694AFAB7-482D-4B89-9D48-549E607F3713}"/>
                  </a:ext>
                </a:extLst>
              </p:cNvPr>
              <p:cNvSpPr/>
              <p:nvPr/>
            </p:nvSpPr>
            <p:spPr>
              <a:xfrm>
                <a:off x="9789695" y="4552742"/>
                <a:ext cx="457200" cy="34410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A3F9882-DFF8-456C-85B5-8CCBC9187952}"/>
                  </a:ext>
                </a:extLst>
              </p:cNvPr>
              <p:cNvSpPr txBox="1"/>
              <p:nvPr/>
            </p:nvSpPr>
            <p:spPr>
              <a:xfrm>
                <a:off x="3025495" y="5067911"/>
                <a:ext cx="28604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Use </a:t>
                </a:r>
                <a:r>
                  <a:rPr lang="en-US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Haar</a:t>
                </a:r>
                <a:r>
                  <a:rPr lang="en-US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cascade classifier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3933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70C79-2EAF-4CED-A603-9F559E3C2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49393"/>
            <a:ext cx="3780147" cy="1504335"/>
          </a:xfrm>
        </p:spPr>
        <p:txBody>
          <a:bodyPr>
            <a:noAutofit/>
          </a:bodyPr>
          <a:lstStyle/>
          <a:p>
            <a:pPr algn="l"/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HAAR CASCADE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F12500-997B-4834-9331-89635C20E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1813" y="2134338"/>
            <a:ext cx="3333496" cy="3124201"/>
          </a:xfrm>
        </p:spPr>
        <p:txBody>
          <a:bodyPr anchor="t">
            <a:noAutofit/>
          </a:bodyPr>
          <a:lstStyle/>
          <a:p>
            <a:pPr marL="0" indent="0" algn="just">
              <a:buNone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Haar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Cascade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video, đ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bởi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Paul Viola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Michael Jones</a:t>
            </a:r>
          </a:p>
          <a:p>
            <a:pPr marL="0" indent="0" algn="just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ơng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huấn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luyện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rất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ơng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âm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ơng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93BF9D-0EAD-4480-93CF-625ABB665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4346" y="0"/>
            <a:ext cx="6837654" cy="6858000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494472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95BF6-DCBB-4ECE-8759-E2C2881B6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>
            <a:normAutofit/>
          </a:bodyPr>
          <a:lstStyle/>
          <a:p>
            <a:r>
              <a:rPr 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 PHÁT HIỆN BIỂN SỐ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59F442B-9264-417D-B6AA-D3A773D12F0B}"/>
              </a:ext>
            </a:extLst>
          </p:cNvPr>
          <p:cNvGrpSpPr/>
          <p:nvPr/>
        </p:nvGrpSpPr>
        <p:grpSpPr>
          <a:xfrm>
            <a:off x="0" y="2121763"/>
            <a:ext cx="12091388" cy="3644284"/>
            <a:chOff x="0" y="1686757"/>
            <a:chExt cx="12091388" cy="3644284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F55046B-8E33-4CDD-B7EC-E0274E7BBCA4}"/>
                </a:ext>
              </a:extLst>
            </p:cNvPr>
            <p:cNvSpPr/>
            <p:nvPr/>
          </p:nvSpPr>
          <p:spPr>
            <a:xfrm>
              <a:off x="0" y="1686757"/>
              <a:ext cx="1828800" cy="13050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Input image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4B9BC6B-67FF-4CE4-A8CA-F95A8E2915BC}"/>
                </a:ext>
              </a:extLst>
            </p:cNvPr>
            <p:cNvGrpSpPr/>
            <p:nvPr/>
          </p:nvGrpSpPr>
          <p:grpSpPr>
            <a:xfrm>
              <a:off x="1828801" y="1686757"/>
              <a:ext cx="10262587" cy="3644284"/>
              <a:chOff x="1828801" y="1686757"/>
              <a:chExt cx="10262587" cy="3644284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5C6A8D47-4AD9-44E1-BE7D-716E4F234DDB}"/>
                  </a:ext>
                </a:extLst>
              </p:cNvPr>
              <p:cNvSpPr/>
              <p:nvPr/>
            </p:nvSpPr>
            <p:spPr>
              <a:xfrm>
                <a:off x="2459115" y="1686757"/>
                <a:ext cx="1935332" cy="130501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Scale image</a:t>
                </a:r>
              </a:p>
            </p:txBody>
          </p:sp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2D2CFCE6-9C24-44B0-9D77-DE6F2BDE6A50}"/>
                  </a:ext>
                </a:extLst>
              </p:cNvPr>
              <p:cNvSpPr/>
              <p:nvPr/>
            </p:nvSpPr>
            <p:spPr>
              <a:xfrm>
                <a:off x="5024762" y="1686757"/>
                <a:ext cx="1935332" cy="130501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Grayscale</a:t>
                </a:r>
              </a:p>
            </p:txBody>
          </p:sp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A2F588E8-9A93-4FFE-A52A-A0F629771A86}"/>
                  </a:ext>
                </a:extLst>
              </p:cNvPr>
              <p:cNvSpPr/>
              <p:nvPr/>
            </p:nvSpPr>
            <p:spPr>
              <a:xfrm>
                <a:off x="7590409" y="1686757"/>
                <a:ext cx="1935332" cy="130501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Blur image with Gaussian filter</a:t>
                </a:r>
              </a:p>
            </p:txBody>
          </p:sp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4DEF3DEF-1DBB-413B-8C86-47DBFA8E8473}"/>
                  </a:ext>
                </a:extLst>
              </p:cNvPr>
              <p:cNvSpPr/>
              <p:nvPr/>
            </p:nvSpPr>
            <p:spPr>
              <a:xfrm>
                <a:off x="10156056" y="1686757"/>
                <a:ext cx="1935332" cy="130501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Find vertical Sobel edge</a:t>
                </a:r>
              </a:p>
            </p:txBody>
          </p:sp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57345BD9-76F8-4EA9-9206-1F9974ACA26E}"/>
                  </a:ext>
                </a:extLst>
              </p:cNvPr>
              <p:cNvSpPr/>
              <p:nvPr/>
            </p:nvSpPr>
            <p:spPr>
              <a:xfrm>
                <a:off x="10156056" y="4026023"/>
                <a:ext cx="1935332" cy="130501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Threshold image with Otsu method</a:t>
                </a:r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16950EC1-616A-4BE7-920F-2D84385A6EAC}"/>
                  </a:ext>
                </a:extLst>
              </p:cNvPr>
              <p:cNvSpPr/>
              <p:nvPr/>
            </p:nvSpPr>
            <p:spPr>
              <a:xfrm>
                <a:off x="7590409" y="4026023"/>
                <a:ext cx="1935332" cy="130501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/>
                  <a:t>Apply Morphological operation</a:t>
                </a:r>
              </a:p>
            </p:txBody>
          </p:sp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47ACC407-1AE1-412A-8D65-CB5160BCF850}"/>
                  </a:ext>
                </a:extLst>
              </p:cNvPr>
              <p:cNvSpPr/>
              <p:nvPr/>
            </p:nvSpPr>
            <p:spPr>
              <a:xfrm>
                <a:off x="5024762" y="4026023"/>
                <a:ext cx="1935332" cy="1305018"/>
              </a:xfrm>
              <a:prstGeom prst="round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Find contours</a:t>
                </a:r>
              </a:p>
            </p:txBody>
          </p:sp>
          <p:sp>
            <p:nvSpPr>
              <p:cNvPr id="12" name="Arrow: Right 11">
                <a:extLst>
                  <a:ext uri="{FF2B5EF4-FFF2-40B4-BE49-F238E27FC236}">
                    <a16:creationId xmlns:a16="http://schemas.microsoft.com/office/drawing/2014/main" id="{8CA7F0B5-1710-47F4-BC22-FA1D2491525F}"/>
                  </a:ext>
                </a:extLst>
              </p:cNvPr>
              <p:cNvSpPr/>
              <p:nvPr/>
            </p:nvSpPr>
            <p:spPr>
              <a:xfrm>
                <a:off x="1828801" y="2236801"/>
                <a:ext cx="630314" cy="257823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Arrow: Right 12">
                <a:extLst>
                  <a:ext uri="{FF2B5EF4-FFF2-40B4-BE49-F238E27FC236}">
                    <a16:creationId xmlns:a16="http://schemas.microsoft.com/office/drawing/2014/main" id="{0CC28F17-E674-4BF4-AD5D-0ABB59E5F61A}"/>
                  </a:ext>
                </a:extLst>
              </p:cNvPr>
              <p:cNvSpPr/>
              <p:nvPr/>
            </p:nvSpPr>
            <p:spPr>
              <a:xfrm>
                <a:off x="4394447" y="2236800"/>
                <a:ext cx="630314" cy="257823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5553BDD3-0B81-4127-B2E8-3A6D6A9A2E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960093" y="2210249"/>
                <a:ext cx="652329" cy="310923"/>
              </a:xfrm>
              <a:prstGeom prst="rect">
                <a:avLst/>
              </a:prstGeom>
            </p:spPr>
          </p:pic>
          <p:sp>
            <p:nvSpPr>
              <p:cNvPr id="15" name="Arrow: Right 14">
                <a:extLst>
                  <a:ext uri="{FF2B5EF4-FFF2-40B4-BE49-F238E27FC236}">
                    <a16:creationId xmlns:a16="http://schemas.microsoft.com/office/drawing/2014/main" id="{9B9CEEA4-774D-4C81-A3FE-6976FAE2F37B}"/>
                  </a:ext>
                </a:extLst>
              </p:cNvPr>
              <p:cNvSpPr/>
              <p:nvPr/>
            </p:nvSpPr>
            <p:spPr>
              <a:xfrm>
                <a:off x="9525742" y="2243275"/>
                <a:ext cx="630314" cy="257823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Arrow: Down 16">
                <a:extLst>
                  <a:ext uri="{FF2B5EF4-FFF2-40B4-BE49-F238E27FC236}">
                    <a16:creationId xmlns:a16="http://schemas.microsoft.com/office/drawing/2014/main" id="{5B09094C-EADB-41BC-A836-43A995F373B8}"/>
                  </a:ext>
                </a:extLst>
              </p:cNvPr>
              <p:cNvSpPr/>
              <p:nvPr/>
            </p:nvSpPr>
            <p:spPr>
              <a:xfrm>
                <a:off x="10938995" y="2991775"/>
                <a:ext cx="369454" cy="1034248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Arrow: Right 17">
                <a:extLst>
                  <a:ext uri="{FF2B5EF4-FFF2-40B4-BE49-F238E27FC236}">
                    <a16:creationId xmlns:a16="http://schemas.microsoft.com/office/drawing/2014/main" id="{8290546C-A508-4A9F-8A9B-3AB516942DBD}"/>
                  </a:ext>
                </a:extLst>
              </p:cNvPr>
              <p:cNvSpPr/>
              <p:nvPr/>
            </p:nvSpPr>
            <p:spPr>
              <a:xfrm rot="10800000">
                <a:off x="6960093" y="4549620"/>
                <a:ext cx="630314" cy="257823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Arrow: Right 18">
                <a:extLst>
                  <a:ext uri="{FF2B5EF4-FFF2-40B4-BE49-F238E27FC236}">
                    <a16:creationId xmlns:a16="http://schemas.microsoft.com/office/drawing/2014/main" id="{2AE01178-704C-41E9-9CA2-ADFCEDE639D4}"/>
                  </a:ext>
                </a:extLst>
              </p:cNvPr>
              <p:cNvSpPr/>
              <p:nvPr/>
            </p:nvSpPr>
            <p:spPr>
              <a:xfrm rot="10800000">
                <a:off x="9525742" y="4549621"/>
                <a:ext cx="630314" cy="257823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03923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C15EA-BB44-4BD0-B82D-0B1B7EA80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HAAR CASCADE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CD03A-2F72-43E0-B6A8-2B58EA8940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4007" y="2285259"/>
            <a:ext cx="10018713" cy="3124201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Haar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chất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Haar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Cascades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chuỗi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cửa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chữ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scale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ớt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ban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cửa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hay kernel, ta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vùng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kernel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binary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pixel ở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trắng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đen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0</a:t>
            </a:r>
          </a:p>
          <a:p>
            <a:pPr marL="0" indent="0" algn="just">
              <a:buNone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lấy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pixel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chữ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trắng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chữ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đen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cửa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xét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thế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kích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ớc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cửa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ta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rất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160000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kích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ớc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kernel 24x24 </a:t>
            </a:r>
          </a:p>
        </p:txBody>
      </p:sp>
    </p:spTree>
    <p:extLst>
      <p:ext uri="{BB962C8B-B14F-4D97-AF65-F5344CB8AC3E}">
        <p14:creationId xmlns:p14="http://schemas.microsoft.com/office/powerpoint/2010/main" val="3773635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691AE-77C7-4469-AD68-86F4342C9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</p:spPr>
        <p:txBody>
          <a:bodyPr>
            <a:normAutofit/>
          </a:bodyPr>
          <a:lstStyle/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HAAR CASCADE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E89A0-8F98-48AD-9D89-824D569BF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8" y="2116584"/>
            <a:ext cx="10018713" cy="31242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bớt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chi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vậy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ta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082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1DCDF-7980-42B1-BECF-F52863887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>
            <a:normAutofit/>
          </a:bodyPr>
          <a:lstStyle/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HAAR CASCADE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E461AA-B290-4AB4-933A-B7EFD7BA98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9" y="1866899"/>
            <a:ext cx="10018713" cy="409001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Huấn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luyện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Adaboost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160000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Adaboost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Ý t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ởng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nhờ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yếu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sổ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window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lướt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Haar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threshold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ng. Sau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cùng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6000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5413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45586-7F26-44C2-BF04-A24AB5F63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HAAR CASCADE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AA9CE-7460-4B75-B0D2-A5DBFA766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9" y="1866899"/>
            <a:ext cx="10018713" cy="3124201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Cascading classifiers</a:t>
            </a:r>
          </a:p>
          <a:p>
            <a:pPr marL="0" indent="0" algn="just">
              <a:buNone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6000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window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gom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giai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đoạn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window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xét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bỏ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qua window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luôn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nó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giai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đoạn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lặp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nó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ợng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1775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30024-59A7-4916-A165-A1EA4DDF9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53F53-3CEC-44CC-8B35-9F03DFB63D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981201"/>
            <a:ext cx="10018713" cy="3124201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gieo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seeds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vùng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bounding box (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góc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xoay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floodfill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tô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Sau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mask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contour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rồi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bounding box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vùng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766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2E39E-29E8-475E-A6FE-51234DCEF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 EXTRACTION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F1D5C29-1500-4311-A67E-245DB9644B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3031" y="2758500"/>
            <a:ext cx="2332133" cy="20683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CA6B0CA-7F30-4883-8B0C-D3E1BC975A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8339" y="2794500"/>
            <a:ext cx="2332133" cy="19660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4611841-884C-4FF8-A3EA-F3B5BEF76B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8339" y="4766314"/>
            <a:ext cx="2332133" cy="19268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A7D317-776D-406C-AEB5-2A21132379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3031" y="4808053"/>
            <a:ext cx="2332133" cy="184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574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841E8-1B47-4D32-ABAD-AA7410395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081548"/>
            <a:ext cx="4611689" cy="1504335"/>
          </a:xfrm>
        </p:spPr>
        <p:txBody>
          <a:bodyPr>
            <a:noAutofit/>
          </a:bodyPr>
          <a:lstStyle/>
          <a:p>
            <a:pPr algn="just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81B88B-1BB8-44F5-BE1D-0B6722934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666999"/>
            <a:ext cx="3333496" cy="3124201"/>
          </a:xfrm>
        </p:spPr>
        <p:txBody>
          <a:bodyPr anchor="t">
            <a:normAutofit/>
          </a:bodyPr>
          <a:lstStyle/>
          <a:p>
            <a:pPr marL="0" indent="0" algn="just">
              <a:buNone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cùng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tách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vùng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dựa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bounding box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6F7933-4A50-49DD-996B-30382F345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0777" y="-11503"/>
            <a:ext cx="5881223" cy="686950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210247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0799D-CFB6-49CA-95A0-99B43C0B1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</p:spPr>
        <p:txBody>
          <a:bodyPr>
            <a:normAutofit/>
          </a:bodyPr>
          <a:lstStyle/>
          <a:p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 RECOGNITION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1CCA3-7ABB-47D6-89B0-019DED141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9" y="2382913"/>
            <a:ext cx="10018713" cy="31242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cũng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giống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</a:t>
            </a:r>
            <a:r>
              <a:rPr lang="vi-V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oto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1132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0A52A-DE2C-4117-A0A7-DD5D66D06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2" y="685800"/>
            <a:ext cx="5747778" cy="1752599"/>
          </a:xfrm>
        </p:spPr>
        <p:txBody>
          <a:bodyPr>
            <a:normAutofit/>
          </a:bodyPr>
          <a:lstStyle/>
          <a:p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KẾT QUẢ THỰC NGHIỆM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718DB-18CE-48DD-9108-0DAFFBB1F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666999"/>
            <a:ext cx="5747778" cy="312420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Haar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Cascade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rất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rất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nhiên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61EE9F-A70A-44AE-8D5F-2966D5F10B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5298" y="3715"/>
            <a:ext cx="4106702" cy="3373992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039A19-85CB-4407-8DC9-C1D8B8D04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5298" y="3423522"/>
            <a:ext cx="4106702" cy="3434478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591413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DC431-5048-4A62-A980-761C27398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6656" y="0"/>
            <a:ext cx="10018713" cy="1752599"/>
          </a:xfrm>
        </p:spPr>
        <p:txBody>
          <a:bodyPr>
            <a:normAutofit/>
          </a:bodyPr>
          <a:lstStyle/>
          <a:p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KẾT QUẢ THỰC NGHIỆM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C0FFB93-E7D5-446A-9DC0-A03A7D215F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0909" y="1752599"/>
            <a:ext cx="4817938" cy="46474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D52587-9397-4300-B477-296B8E890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023" y="1752599"/>
            <a:ext cx="5290998" cy="45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586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816E7-EFDB-454E-89FA-5756B7CCA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73240"/>
            <a:ext cx="10018713" cy="1752599"/>
          </a:xfrm>
        </p:spPr>
        <p:txBody>
          <a:bodyPr/>
          <a:lstStyle/>
          <a:p>
            <a:r>
              <a:rPr 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I.1 SCALE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F74B9E-7E60-49A8-A470-EF50B7E01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8" y="2063317"/>
            <a:ext cx="10018713" cy="312420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Scale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kích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ớc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width = 600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height = 600 *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original_height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original_width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6874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6172A-9B59-4A3F-947A-A23CB5801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0"/>
            <a:ext cx="10018713" cy="1752599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TÀI LIỆU THAM KHẢO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7E065A8B-1CDC-42D4-86D2-B319A2A29A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854745"/>
              </p:ext>
            </p:extLst>
          </p:nvPr>
        </p:nvGraphicFramePr>
        <p:xfrm>
          <a:off x="0" y="1322774"/>
          <a:ext cx="12192001" cy="553522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14973">
                  <a:extLst>
                    <a:ext uri="{9D8B030D-6E8A-4147-A177-3AD203B41FA5}">
                      <a16:colId xmlns:a16="http://schemas.microsoft.com/office/drawing/2014/main" val="240870098"/>
                    </a:ext>
                  </a:extLst>
                </a:gridCol>
                <a:gridCol w="11377028">
                  <a:extLst>
                    <a:ext uri="{9D8B030D-6E8A-4147-A177-3AD203B41FA5}">
                      <a16:colId xmlns:a16="http://schemas.microsoft.com/office/drawing/2014/main" val="3580942126"/>
                    </a:ext>
                  </a:extLst>
                </a:gridCol>
              </a:tblGrid>
              <a:tr h="77979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[1]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Baggio, D. L. (2012). 5. Number Plate Recognition Using SVM and Neural Networks.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In Mastering OpenCV with Practical Computer Vision Projects (6th ed., pp. 161-188). Birmingham, UK: </a:t>
                      </a:r>
                      <a:r>
                        <a:rPr lang="en-US" sz="1000" dirty="0" err="1">
                          <a:effectLst/>
                        </a:rPr>
                        <a:t>Packt</a:t>
                      </a:r>
                      <a:r>
                        <a:rPr lang="en-US" sz="1000" dirty="0">
                          <a:effectLst/>
                        </a:rPr>
                        <a:t> Publishing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extLst>
                  <a:ext uri="{0D108BD9-81ED-4DB2-BD59-A6C34878D82A}">
                    <a16:rowId xmlns:a16="http://schemas.microsoft.com/office/drawing/2014/main" val="4078793440"/>
                  </a:ext>
                </a:extLst>
              </a:tr>
              <a:tr h="26547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[2]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u="sng">
                          <a:effectLst/>
                          <a:hlinkClick r:id="rId2"/>
                        </a:rPr>
                        <a:t>https://github.com/kagan94/Automatic-Plate-Number-Recognition-APNR.git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extLst>
                  <a:ext uri="{0D108BD9-81ED-4DB2-BD59-A6C34878D82A}">
                    <a16:rowId xmlns:a16="http://schemas.microsoft.com/office/drawing/2014/main" val="3457700239"/>
                  </a:ext>
                </a:extLst>
              </a:tr>
              <a:tr h="5138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[3]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u="sng">
                          <a:effectLst/>
                          <a:hlinkClick r:id="rId3"/>
                        </a:rPr>
                        <a:t>https://github.com/MicrocontrollersAndMore/OpenCV_3_License_Plate_Recognition_Python.git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extLst>
                  <a:ext uri="{0D108BD9-81ED-4DB2-BD59-A6C34878D82A}">
                    <a16:rowId xmlns:a16="http://schemas.microsoft.com/office/drawing/2014/main" val="445589910"/>
                  </a:ext>
                </a:extLst>
              </a:tr>
              <a:tr h="26547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[4]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u="sng">
                          <a:effectLst/>
                          <a:hlinkClick r:id="rId4"/>
                        </a:rPr>
                        <a:t>https://docs.opencv.org/3.4.3/d7/d4d/tutorial_py_thresholding.html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extLst>
                  <a:ext uri="{0D108BD9-81ED-4DB2-BD59-A6C34878D82A}">
                    <a16:rowId xmlns:a16="http://schemas.microsoft.com/office/drawing/2014/main" val="3416883220"/>
                  </a:ext>
                </a:extLst>
              </a:tr>
              <a:tr h="26547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[5]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u="sng" dirty="0">
                          <a:effectLst/>
                          <a:hlinkClick r:id="rId5"/>
                        </a:rPr>
                        <a:t>https://docs.opencv.org/3.1.0/d4/d73/tutorial_py_contours_begin.html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extLst>
                  <a:ext uri="{0D108BD9-81ED-4DB2-BD59-A6C34878D82A}">
                    <a16:rowId xmlns:a16="http://schemas.microsoft.com/office/drawing/2014/main" val="672842127"/>
                  </a:ext>
                </a:extLst>
              </a:tr>
              <a:tr h="26547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[6]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u="sng">
                          <a:effectLst/>
                          <a:hlinkClick r:id="rId6"/>
                        </a:rPr>
                        <a:t>https://docs.opencv.org/trunk/d9/d61/tutorial_py_morphological_ops.html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extLst>
                  <a:ext uri="{0D108BD9-81ED-4DB2-BD59-A6C34878D82A}">
                    <a16:rowId xmlns:a16="http://schemas.microsoft.com/office/drawing/2014/main" val="185287710"/>
                  </a:ext>
                </a:extLst>
              </a:tr>
              <a:tr h="26547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[7]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u="sng">
                          <a:effectLst/>
                          <a:hlinkClick r:id="rId7"/>
                        </a:rPr>
                        <a:t>https://docs.opencv.org/3.1.0/dd/d49/tutorial_py_contour_features.html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extLst>
                  <a:ext uri="{0D108BD9-81ED-4DB2-BD59-A6C34878D82A}">
                    <a16:rowId xmlns:a16="http://schemas.microsoft.com/office/drawing/2014/main" val="303244209"/>
                  </a:ext>
                </a:extLst>
              </a:tr>
              <a:tr h="26547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[8]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u="sng">
                          <a:effectLst/>
                          <a:hlinkClick r:id="rId8"/>
                        </a:rPr>
                        <a:t>https://www.pyimagesearch.com/2017/07/10/using-tesseract-ocr-python/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extLst>
                  <a:ext uri="{0D108BD9-81ED-4DB2-BD59-A6C34878D82A}">
                    <a16:rowId xmlns:a16="http://schemas.microsoft.com/office/drawing/2014/main" val="1821674518"/>
                  </a:ext>
                </a:extLst>
              </a:tr>
              <a:tr h="26547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[9]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u="sng">
                          <a:effectLst/>
                          <a:hlinkClick r:id="rId9"/>
                        </a:rPr>
                        <a:t>https://cvisiondemy.com/license-plate-detection-with-opencv-and-python/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extLst>
                  <a:ext uri="{0D108BD9-81ED-4DB2-BD59-A6C34878D82A}">
                    <a16:rowId xmlns:a16="http://schemas.microsoft.com/office/drawing/2014/main" val="4199466624"/>
                  </a:ext>
                </a:extLst>
              </a:tr>
              <a:tr h="77979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[10]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Dataset cho ô tô: </a:t>
                      </a:r>
                      <a:r>
                        <a:rPr lang="en-US" sz="1000" u="sng">
                          <a:effectLst/>
                          <a:hlinkClick r:id="rId10"/>
                        </a:rPr>
                        <a:t>http://www.medialab.ntua.gr/research/LPRdatabase.html?fbclid=IwAR0d_5jeUecAGPX2Dw23p5GFpArKSRAsLSZSD-jOU_RGhGbMOU2JydKsRq8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extLst>
                  <a:ext uri="{0D108BD9-81ED-4DB2-BD59-A6C34878D82A}">
                    <a16:rowId xmlns:a16="http://schemas.microsoft.com/office/drawing/2014/main" val="1938823205"/>
                  </a:ext>
                </a:extLst>
              </a:tr>
              <a:tr h="5138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[11]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OpenCV Haar Cascade </a:t>
                      </a:r>
                      <a:r>
                        <a:rPr lang="en-US" sz="1000" u="sng">
                          <a:effectLst/>
                          <a:hlinkClick r:id="rId11"/>
                        </a:rPr>
                        <a:t>https://docs.opencv.org/3.4/db/d28/tutorial_cascade_classifier.html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extLst>
                  <a:ext uri="{0D108BD9-81ED-4DB2-BD59-A6C34878D82A}">
                    <a16:rowId xmlns:a16="http://schemas.microsoft.com/office/drawing/2014/main" val="1017286413"/>
                  </a:ext>
                </a:extLst>
              </a:tr>
              <a:tr h="54476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[12]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OpenCV SVM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u="sng" dirty="0">
                          <a:effectLst/>
                          <a:hlinkClick r:id="rId12"/>
                        </a:rPr>
                        <a:t>https://docs.opencv.org/3.4/d1/d73/tutorial_introduction_to_svm.html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extLst>
                  <a:ext uri="{0D108BD9-81ED-4DB2-BD59-A6C34878D82A}">
                    <a16:rowId xmlns:a16="http://schemas.microsoft.com/office/drawing/2014/main" val="775264785"/>
                  </a:ext>
                </a:extLst>
              </a:tr>
              <a:tr h="54476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[13]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Willberger</a:t>
                      </a:r>
                      <a:r>
                        <a:rPr lang="en-US" sz="1000" dirty="0">
                          <a:effectLst/>
                        </a:rPr>
                        <a:t>: Deep learning </a:t>
                      </a:r>
                      <a:r>
                        <a:rPr lang="en-US" sz="1000" dirty="0" err="1">
                          <a:effectLst/>
                        </a:rPr>
                        <a:t>Haar</a:t>
                      </a:r>
                      <a:r>
                        <a:rPr lang="en-US" sz="1000" dirty="0">
                          <a:effectLst/>
                        </a:rPr>
                        <a:t> </a:t>
                      </a:r>
                      <a:r>
                        <a:rPr lang="en-US" sz="1000" dirty="0" err="1">
                          <a:effectLst/>
                        </a:rPr>
                        <a:t>Casecade</a:t>
                      </a:r>
                      <a:r>
                        <a:rPr lang="en-US" sz="1000" dirty="0">
                          <a:effectLst/>
                        </a:rPr>
                        <a:t> explained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000" u="sng" dirty="0">
                          <a:effectLst/>
                          <a:hlinkClick r:id="rId13"/>
                        </a:rPr>
                        <a:t>http://www.willberger.org/cascade-haar-explained/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406" marR="54406" marT="0" marB="0"/>
                </a:tc>
                <a:extLst>
                  <a:ext uri="{0D108BD9-81ED-4DB2-BD59-A6C34878D82A}">
                    <a16:rowId xmlns:a16="http://schemas.microsoft.com/office/drawing/2014/main" val="1875895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6563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B491-6063-437A-B5B8-9C95EF2CE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314632"/>
            <a:ext cx="4144132" cy="1504335"/>
          </a:xfrm>
        </p:spPr>
        <p:txBody>
          <a:bodyPr>
            <a:noAutofit/>
          </a:bodyPr>
          <a:lstStyle/>
          <a:p>
            <a:pPr algn="l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I.2 GREY SCALE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137DA-3C30-4C3A-B9E3-EA4A094B43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0926" y="2666999"/>
            <a:ext cx="3726881" cy="3124201"/>
          </a:xfrm>
        </p:spPr>
        <p:txBody>
          <a:bodyPr anchor="t">
            <a:normAutofit/>
          </a:bodyPr>
          <a:lstStyle/>
          <a:p>
            <a:pPr marL="0" indent="0" algn="just">
              <a:buNone/>
            </a:pP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scale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xám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0E75C8-25C5-4407-A3B6-EE86980810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1828" y="685799"/>
            <a:ext cx="6900172" cy="623878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227638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AE253-0085-40B5-A565-607C10734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8283" y="417250"/>
            <a:ext cx="3903750" cy="2168633"/>
          </a:xfrm>
        </p:spPr>
        <p:txBody>
          <a:bodyPr>
            <a:normAutofit fontScale="90000"/>
          </a:bodyPr>
          <a:lstStyle/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I.3 BLUR IMAGE WITH GAUSSIAN FILTER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9A295-4262-4A08-94AE-1435B9D42E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6556" y="3265764"/>
            <a:ext cx="3333496" cy="3124201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nhiễu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B25F38-2921-43B0-9C7F-BEC2DD27F8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032" y="0"/>
            <a:ext cx="6929967" cy="6857999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496954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D70EE-4093-4DB4-AD8F-7EDF141BE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39192"/>
            <a:ext cx="3777722" cy="1946691"/>
          </a:xfrm>
        </p:spPr>
        <p:txBody>
          <a:bodyPr>
            <a:noAutofit/>
          </a:bodyPr>
          <a:lstStyle/>
          <a:p>
            <a:pPr algn="l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I.4 FIND VERTICAL SOBEL EDGE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02978-0321-4492-B7CB-ACB06634E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6837" y="2710017"/>
            <a:ext cx="3777721" cy="3124201"/>
          </a:xfrm>
        </p:spPr>
        <p:txBody>
          <a:bodyPr anchor="t">
            <a:normAutofit/>
          </a:bodyPr>
          <a:lstStyle/>
          <a:p>
            <a:pPr marL="0" indent="0" algn="just">
              <a:buNone/>
            </a:pP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biên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cạnh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dọc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Sobel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65C576-662D-470B-A04F-CDFACECE31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032" y="0"/>
            <a:ext cx="6929967" cy="6858000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994655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DD3DB-BCD2-463E-B8D9-37EAC7FA6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773" y="798990"/>
            <a:ext cx="3755254" cy="1786893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I.5 THRESHOLD IMAGE WITH OTSU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CA1B5-B753-4AFE-BFC8-79116A4C6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666999"/>
            <a:ext cx="3333496" cy="3124201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ng</a:t>
            </a:r>
            <a:r>
              <a:rPr lang="vi-V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ỡng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</a:t>
            </a:r>
            <a:r>
              <a:rPr lang="vi-V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ơng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Otsu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859612-03FA-4808-9755-7438408068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032" y="0"/>
            <a:ext cx="6929967" cy="6857999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4198161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81B90-1056-4711-B3F6-C65A4F235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355107"/>
            <a:ext cx="3940588" cy="1715871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I.6 APPLY MORPHOLOGICAL OPERATION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146AF-0AC3-403A-B170-53230A132F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2070978"/>
            <a:ext cx="3333496" cy="3124201"/>
          </a:xfrm>
        </p:spPr>
        <p:txBody>
          <a:bodyPr anchor="t">
            <a:noAutofit/>
          </a:bodyPr>
          <a:lstStyle/>
          <a:p>
            <a:pPr marL="0" indent="0" algn="just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phép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phép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Clossing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Tr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dilation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erosion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nhiễu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lỗ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chấm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kích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kernel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19x3,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ô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26E98B-B786-4CE3-9EC4-CC80325F2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3360" y="0"/>
            <a:ext cx="6928639" cy="6858000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022426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1760</Words>
  <Application>Microsoft Office PowerPoint</Application>
  <PresentationFormat>Widescreen</PresentationFormat>
  <Paragraphs>153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Arial</vt:lpstr>
      <vt:lpstr>Corbel</vt:lpstr>
      <vt:lpstr>Times New Roman</vt:lpstr>
      <vt:lpstr>Parallax</vt:lpstr>
      <vt:lpstr>AUTOMATIC LICENSE PLATE RECOGNITION (ALPR)</vt:lpstr>
      <vt:lpstr>QUY TRÌNH THỰC HIỆN</vt:lpstr>
      <vt:lpstr>I. PHÁT HIỆN BIỂN SỐ</vt:lpstr>
      <vt:lpstr>I.1 SCALE IMAGE</vt:lpstr>
      <vt:lpstr>I.2 GREY SCALE IMAGE</vt:lpstr>
      <vt:lpstr>I.3 BLUR IMAGE WITH GAUSSIAN FILTER </vt:lpstr>
      <vt:lpstr>I.4 FIND VERTICAL SOBEL EDGE </vt:lpstr>
      <vt:lpstr>I.5 THRESHOLD IMAGE WITH OTSU METHOD</vt:lpstr>
      <vt:lpstr>I.6 APPLY MORPHOLOGICAL OPERATION </vt:lpstr>
      <vt:lpstr>I.7 FIND CONTOURS</vt:lpstr>
      <vt:lpstr>II. KIỂM TRA BIỂN SỐ</vt:lpstr>
      <vt:lpstr>II.1 FIND MINIMAL AREA RECTANGLE</vt:lpstr>
      <vt:lpstr>II.2 FLOOD FILL TO CROP IMAGE </vt:lpstr>
      <vt:lpstr>II.2 FLOOD FILL TO CROP IMAGE </vt:lpstr>
      <vt:lpstr>II.2 FLOOD FILL TO CROP IMAGE </vt:lpstr>
      <vt:lpstr>II.3 SVM CLASSIFIER</vt:lpstr>
      <vt:lpstr>III. NHẬN DẠNG KÝ TỰ TRONG BIỂN SỐ</vt:lpstr>
      <vt:lpstr>III.1 CHARACTER EXTRACTION </vt:lpstr>
      <vt:lpstr>III.1 CHARACTER EXTRACTION </vt:lpstr>
      <vt:lpstr>III.1 CHARACTER EXTRACTION </vt:lpstr>
      <vt:lpstr>III.2 CHARACTER IMAGE PROCESSING</vt:lpstr>
      <vt:lpstr>III.3 CHARACTER RECOGNITION </vt:lpstr>
      <vt:lpstr>III.3 CHARACTER RECOGNITION </vt:lpstr>
      <vt:lpstr>MỘT SỐ KẾT QUẢ</vt:lpstr>
      <vt:lpstr>MỘT SỐ KẾT QUẢ</vt:lpstr>
      <vt:lpstr>MỘT SỐ KẾT QUẢ</vt:lpstr>
      <vt:lpstr>MỘT SỐ KẾT QUẢ</vt:lpstr>
      <vt:lpstr>NHẬN DẠNG BIỂN SỐ CHO XE MOTO VIỆT NAM BẰNG HAAR</vt:lpstr>
      <vt:lpstr>HAAR CASCADE</vt:lpstr>
      <vt:lpstr>HAAR CASCADE </vt:lpstr>
      <vt:lpstr>HAAR CASCADE </vt:lpstr>
      <vt:lpstr>HAAR CASCADE </vt:lpstr>
      <vt:lpstr>HAAR CASCADE</vt:lpstr>
      <vt:lpstr>CHARACTER EXTRACTION</vt:lpstr>
      <vt:lpstr>CHARACTER EXTRACTION</vt:lpstr>
      <vt:lpstr>CHARACTER EXTRACTION</vt:lpstr>
      <vt:lpstr>CHARACTER RECOGNITION</vt:lpstr>
      <vt:lpstr>KẾT QUẢ THỰC NGHIỆM</vt:lpstr>
      <vt:lpstr>KẾT QUẢ THỰC NGHIỆM</vt:lpstr>
      <vt:lpstr>TÀI LIỆU THAM KHẢO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LICENSE PLATE RECOGNITION (ALPR)</dc:title>
  <dc:creator>TRẦN NHẬT HUY</dc:creator>
  <cp:lastModifiedBy>TRẦN NHẬT HUY</cp:lastModifiedBy>
  <cp:revision>4</cp:revision>
  <dcterms:created xsi:type="dcterms:W3CDTF">2019-06-04T15:09:57Z</dcterms:created>
  <dcterms:modified xsi:type="dcterms:W3CDTF">2019-06-04T15:31:33Z</dcterms:modified>
</cp:coreProperties>
</file>